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5" r:id="rId3"/>
    <p:sldId id="266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93" r:id="rId23"/>
    <p:sldId id="294" r:id="rId24"/>
    <p:sldId id="295" r:id="rId25"/>
    <p:sldId id="296" r:id="rId26"/>
    <p:sldId id="297" r:id="rId27"/>
    <p:sldId id="289" r:id="rId28"/>
    <p:sldId id="290" r:id="rId29"/>
    <p:sldId id="291" r:id="rId30"/>
    <p:sldId id="292" r:id="rId31"/>
    <p:sldId id="257" r:id="rId32"/>
    <p:sldId id="258" r:id="rId33"/>
    <p:sldId id="260" r:id="rId34"/>
    <p:sldId id="26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CF95F-A3DB-4815-8F50-4C92819EBECC}" v="2" dt="2025-06-02T21:45:51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my Chee Cheng Lui" userId="270b883d-c673-48d8-9c97-676cc03a4dd5" providerId="ADAL" clId="{3ABCF95F-A3DB-4815-8F50-4C92819EBECC}"/>
    <pc:docChg chg="undo custSel addSld delSld modSld sldOrd">
      <pc:chgData name="Timmy Chee Cheng Lui" userId="270b883d-c673-48d8-9c97-676cc03a4dd5" providerId="ADAL" clId="{3ABCF95F-A3DB-4815-8F50-4C92819EBECC}" dt="2025-06-02T21:47:15.094" v="20" actId="47"/>
      <pc:docMkLst>
        <pc:docMk/>
      </pc:docMkLst>
      <pc:sldChg chg="add del">
        <pc:chgData name="Timmy Chee Cheng Lui" userId="270b883d-c673-48d8-9c97-676cc03a4dd5" providerId="ADAL" clId="{3ABCF95F-A3DB-4815-8F50-4C92819EBECC}" dt="2025-06-02T21:46:56.096" v="19" actId="47"/>
        <pc:sldMkLst>
          <pc:docMk/>
          <pc:sldMk cId="3501580837" sldId="257"/>
        </pc:sldMkLst>
      </pc:sldChg>
      <pc:sldChg chg="addSp modSp add del mod">
        <pc:chgData name="Timmy Chee Cheng Lui" userId="270b883d-c673-48d8-9c97-676cc03a4dd5" providerId="ADAL" clId="{3ABCF95F-A3DB-4815-8F50-4C92819EBECC}" dt="2025-06-02T21:46:56.096" v="19" actId="47"/>
        <pc:sldMkLst>
          <pc:docMk/>
          <pc:sldMk cId="995515629" sldId="258"/>
        </pc:sldMkLst>
        <pc:picChg chg="add mod">
          <ac:chgData name="Timmy Chee Cheng Lui" userId="270b883d-c673-48d8-9c97-676cc03a4dd5" providerId="ADAL" clId="{3ABCF95F-A3DB-4815-8F50-4C92819EBECC}" dt="2025-06-02T21:45:45.185" v="9" actId="1076"/>
          <ac:picMkLst>
            <pc:docMk/>
            <pc:sldMk cId="995515629" sldId="258"/>
            <ac:picMk id="2" creationId="{83C34AB4-B072-3F02-ED82-EA3A5476188E}"/>
          </ac:picMkLst>
        </pc:picChg>
        <pc:picChg chg="mod">
          <ac:chgData name="Timmy Chee Cheng Lui" userId="270b883d-c673-48d8-9c97-676cc03a4dd5" providerId="ADAL" clId="{3ABCF95F-A3DB-4815-8F50-4C92819EBECC}" dt="2025-06-02T21:45:43.789" v="8" actId="1076"/>
          <ac:picMkLst>
            <pc:docMk/>
            <pc:sldMk cId="995515629" sldId="258"/>
            <ac:picMk id="5" creationId="{BE778A10-3C25-2F96-62B3-BD143348E23F}"/>
          </ac:picMkLst>
        </pc:picChg>
      </pc:sldChg>
      <pc:sldChg chg="del">
        <pc:chgData name="Timmy Chee Cheng Lui" userId="270b883d-c673-48d8-9c97-676cc03a4dd5" providerId="ADAL" clId="{3ABCF95F-A3DB-4815-8F50-4C92819EBECC}" dt="2025-06-02T21:45:46.889" v="10" actId="47"/>
        <pc:sldMkLst>
          <pc:docMk/>
          <pc:sldMk cId="2509468381" sldId="259"/>
        </pc:sldMkLst>
      </pc:sldChg>
      <pc:sldChg chg="addSp modSp add del mod ord">
        <pc:chgData name="Timmy Chee Cheng Lui" userId="270b883d-c673-48d8-9c97-676cc03a4dd5" providerId="ADAL" clId="{3ABCF95F-A3DB-4815-8F50-4C92819EBECC}" dt="2025-06-02T21:46:56.096" v="19" actId="47"/>
        <pc:sldMkLst>
          <pc:docMk/>
          <pc:sldMk cId="1491203424" sldId="260"/>
        </pc:sldMkLst>
        <pc:picChg chg="add mod">
          <ac:chgData name="Timmy Chee Cheng Lui" userId="270b883d-c673-48d8-9c97-676cc03a4dd5" providerId="ADAL" clId="{3ABCF95F-A3DB-4815-8F50-4C92819EBECC}" dt="2025-06-02T21:45:54.304" v="13" actId="1076"/>
          <ac:picMkLst>
            <pc:docMk/>
            <pc:sldMk cId="1491203424" sldId="260"/>
            <ac:picMk id="2" creationId="{58B4067C-7C89-1085-3E98-BA11DD847D92}"/>
          </ac:picMkLst>
        </pc:picChg>
        <pc:picChg chg="mod">
          <ac:chgData name="Timmy Chee Cheng Lui" userId="270b883d-c673-48d8-9c97-676cc03a4dd5" providerId="ADAL" clId="{3ABCF95F-A3DB-4815-8F50-4C92819EBECC}" dt="2025-06-02T21:45:56.583" v="14" actId="1076"/>
          <ac:picMkLst>
            <pc:docMk/>
            <pc:sldMk cId="1491203424" sldId="260"/>
            <ac:picMk id="3" creationId="{82A662D0-91EA-E7C9-A7C8-A8FC8E74E603}"/>
          </ac:picMkLst>
        </pc:picChg>
      </pc:sldChg>
      <pc:sldChg chg="add del">
        <pc:chgData name="Timmy Chee Cheng Lui" userId="270b883d-c673-48d8-9c97-676cc03a4dd5" providerId="ADAL" clId="{3ABCF95F-A3DB-4815-8F50-4C92819EBECC}" dt="2025-06-02T21:47:15.094" v="20" actId="47"/>
        <pc:sldMkLst>
          <pc:docMk/>
          <pc:sldMk cId="1277361965" sldId="261"/>
        </pc:sldMkLst>
      </pc:sldChg>
      <pc:sldChg chg="delSp del mod">
        <pc:chgData name="Timmy Chee Cheng Lui" userId="270b883d-c673-48d8-9c97-676cc03a4dd5" providerId="ADAL" clId="{3ABCF95F-A3DB-4815-8F50-4C92819EBECC}" dt="2025-06-02T21:45:59.816" v="15" actId="47"/>
        <pc:sldMkLst>
          <pc:docMk/>
          <pc:sldMk cId="1557695022" sldId="262"/>
        </pc:sldMkLst>
        <pc:picChg chg="del">
          <ac:chgData name="Timmy Chee Cheng Lui" userId="270b883d-c673-48d8-9c97-676cc03a4dd5" providerId="ADAL" clId="{3ABCF95F-A3DB-4815-8F50-4C92819EBECC}" dt="2025-06-02T21:45:51.107" v="11" actId="21"/>
          <ac:picMkLst>
            <pc:docMk/>
            <pc:sldMk cId="1557695022" sldId="262"/>
            <ac:picMk id="3" creationId="{58B4067C-7C89-1085-3E98-BA11DD847D92}"/>
          </ac:picMkLst>
        </pc:picChg>
      </pc:sldChg>
      <pc:sldChg chg="add del">
        <pc:chgData name="Timmy Chee Cheng Lui" userId="270b883d-c673-48d8-9c97-676cc03a4dd5" providerId="ADAL" clId="{3ABCF95F-A3DB-4815-8F50-4C92819EBECC}" dt="2025-06-02T21:46:56.096" v="19" actId="47"/>
        <pc:sldMkLst>
          <pc:docMk/>
          <pc:sldMk cId="3387027415" sldId="263"/>
        </pc:sldMkLst>
      </pc:sldChg>
      <pc:sldChg chg="del">
        <pc:chgData name="Timmy Chee Cheng Lui" userId="270b883d-c673-48d8-9c97-676cc03a4dd5" providerId="ADAL" clId="{3ABCF95F-A3DB-4815-8F50-4C92819EBECC}" dt="2025-06-02T21:45:01.635" v="0" actId="47"/>
        <pc:sldMkLst>
          <pc:docMk/>
          <pc:sldMk cId="68252248" sldId="264"/>
        </pc:sldMkLst>
      </pc:sldChg>
      <pc:sldChg chg="del">
        <pc:chgData name="Timmy Chee Cheng Lui" userId="270b883d-c673-48d8-9c97-676cc03a4dd5" providerId="ADAL" clId="{3ABCF95F-A3DB-4815-8F50-4C92819EBECC}" dt="2025-06-02T21:45:16.972" v="4" actId="47"/>
        <pc:sldMkLst>
          <pc:docMk/>
          <pc:sldMk cId="3068059470" sldId="286"/>
        </pc:sldMkLst>
      </pc:sldChg>
      <pc:sldChg chg="del">
        <pc:chgData name="Timmy Chee Cheng Lui" userId="270b883d-c673-48d8-9c97-676cc03a4dd5" providerId="ADAL" clId="{3ABCF95F-A3DB-4815-8F50-4C92819EBECC}" dt="2025-06-02T21:45:09.461" v="1" actId="47"/>
        <pc:sldMkLst>
          <pc:docMk/>
          <pc:sldMk cId="2609603582" sldId="287"/>
        </pc:sldMkLst>
      </pc:sldChg>
      <pc:sldChg chg="modSp del mod">
        <pc:chgData name="Timmy Chee Cheng Lui" userId="270b883d-c673-48d8-9c97-676cc03a4dd5" providerId="ADAL" clId="{3ABCF95F-A3DB-4815-8F50-4C92819EBECC}" dt="2025-06-02T21:45:17.985" v="5" actId="47"/>
        <pc:sldMkLst>
          <pc:docMk/>
          <pc:sldMk cId="1276642501" sldId="288"/>
        </pc:sldMkLst>
        <pc:spChg chg="mod">
          <ac:chgData name="Timmy Chee Cheng Lui" userId="270b883d-c673-48d8-9c97-676cc03a4dd5" providerId="ADAL" clId="{3ABCF95F-A3DB-4815-8F50-4C92819EBECC}" dt="2025-06-02T21:45:13.392" v="3" actId="20577"/>
          <ac:spMkLst>
            <pc:docMk/>
            <pc:sldMk cId="1276642501" sldId="288"/>
            <ac:spMk id="2" creationId="{17F9AB1E-7C37-3EE7-F99A-0DD1684B69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02092-B18E-4A55-8CC3-0986E70005F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C4949-9EFB-4C7E-AE57-677D24F43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C4949-9EFB-4C7E-AE57-677D24F43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7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9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3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7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4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2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0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0FE1921-B9B6-4AF6-B1A8-4DA8CBD96C1A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5145E24-F11B-4117-AAE2-6F32EB2B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8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5DF2-3BC7-0BAD-D156-311BF81A5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You’re </a:t>
            </a:r>
            <a:r>
              <a:rPr lang="en-US" i="1" dirty="0"/>
              <a:t>PROBABLY</a:t>
            </a:r>
            <a:r>
              <a:rPr lang="en-US" dirty="0"/>
              <a:t> Wrong</a:t>
            </a:r>
            <a:br>
              <a:rPr lang="en-US" dirty="0"/>
            </a:br>
            <a:r>
              <a:rPr lang="en-US" sz="4000" dirty="0"/>
              <a:t>(An Introduction to Bayesian Thinking)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052FD-D5E6-5879-8035-709D54FBF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Timmy Lui</a:t>
            </a:r>
          </a:p>
          <a:p>
            <a:r>
              <a:rPr lang="en-US" dirty="0"/>
              <a:t>2025/04/10</a:t>
            </a:r>
          </a:p>
          <a:p>
            <a:r>
              <a:rPr lang="en-US" dirty="0"/>
              <a:t>Brown Bag</a:t>
            </a:r>
          </a:p>
        </p:txBody>
      </p:sp>
    </p:spTree>
    <p:extLst>
      <p:ext uri="{BB962C8B-B14F-4D97-AF65-F5344CB8AC3E}">
        <p14:creationId xmlns:p14="http://schemas.microsoft.com/office/powerpoint/2010/main" val="306794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5EC-48F4-C409-5CBE-2507DB9B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Teller explains that you can still participate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F1F4-9A8E-54CC-EBC9-07CC4A83A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know the position of the 1</a:t>
            </a:r>
            <a:r>
              <a:rPr lang="en-US" baseline="30000" dirty="0"/>
              <a:t>st</a:t>
            </a:r>
            <a:r>
              <a:rPr lang="en-US" dirty="0"/>
              <a:t> ball</a:t>
            </a:r>
          </a:p>
          <a:p>
            <a:r>
              <a:rPr lang="en-US" dirty="0"/>
              <a:t>You know that Anna has won 5 times, and Becca has won 3 times</a:t>
            </a:r>
          </a:p>
          <a:p>
            <a:endParaRPr lang="en-US" dirty="0"/>
          </a:p>
          <a:p>
            <a:r>
              <a:rPr lang="en-US" dirty="0"/>
              <a:t>Carol, an odds maker says:</a:t>
            </a:r>
          </a:p>
          <a:p>
            <a:r>
              <a:rPr lang="en-US" dirty="0"/>
              <a:t>IF Becca gets to 6 wins before Anna, I will give you a win multiplier of x15.</a:t>
            </a:r>
          </a:p>
          <a:p>
            <a:r>
              <a:rPr lang="en-US" b="1" dirty="0"/>
              <a:t>Do you take the bet?</a:t>
            </a:r>
          </a:p>
        </p:txBody>
      </p:sp>
    </p:spTree>
    <p:extLst>
      <p:ext uri="{BB962C8B-B14F-4D97-AF65-F5344CB8AC3E}">
        <p14:creationId xmlns:p14="http://schemas.microsoft.com/office/powerpoint/2010/main" val="156847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509E4-4FE1-1CF3-E0A2-73B0D81A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start to solve the problem?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4155F-26C3-1526-1E4B-779EB2972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9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8BC48F-6B11-2160-8D46-6A70C0B3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might start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2CA54F5-1BFD-0A5B-B046-9EB69E76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don’t know where the ball is. But we have some amount of information of where the ball is. We can build a model based on the data…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=5/8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2CA54F5-1BFD-0A5B-B046-9EB69E76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F8DCA72-2D89-254C-11D2-2056967C9AFA}"/>
              </a:ext>
            </a:extLst>
          </p:cNvPr>
          <p:cNvSpPr/>
          <p:nvPr/>
        </p:nvSpPr>
        <p:spPr>
          <a:xfrm>
            <a:off x="6229350" y="3785394"/>
            <a:ext cx="5591175" cy="30289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51A03E-2F4B-D211-DF47-70D25E239B75}"/>
              </a:ext>
            </a:extLst>
          </p:cNvPr>
          <p:cNvCxnSpPr/>
          <p:nvPr/>
        </p:nvCxnSpPr>
        <p:spPr>
          <a:xfrm>
            <a:off x="9876632" y="3785394"/>
            <a:ext cx="0" cy="3028950"/>
          </a:xfrm>
          <a:prstGeom prst="line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pool ball with white number&#10;&#10;AI-generated content may be incorrect.">
            <a:extLst>
              <a:ext uri="{FF2B5EF4-FFF2-40B4-BE49-F238E27FC236}">
                <a16:creationId xmlns:a16="http://schemas.microsoft.com/office/drawing/2014/main" id="{55132B22-4F29-9865-6DF1-A49E7C0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1000" y1="78750" x2="31250" y2="85417"/>
                        <a14:backgroundMark x1="29833" y1="84417" x2="34417" y2="87250"/>
                        <a14:backgroundMark x1="29750" y1="83583" x2="36667" y2="8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6" y="4841081"/>
            <a:ext cx="722312" cy="72231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44DD64A-187D-B624-7DDF-3138831DC9A8}"/>
              </a:ext>
            </a:extLst>
          </p:cNvPr>
          <p:cNvSpPr/>
          <p:nvPr/>
        </p:nvSpPr>
        <p:spPr>
          <a:xfrm rot="5400000">
            <a:off x="7658497" y="1567259"/>
            <a:ext cx="800100" cy="3636169"/>
          </a:xfrm>
          <a:prstGeom prst="leftBrac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1A77CE0-2DDB-68FB-CAC7-D1A706782972}"/>
              </a:ext>
            </a:extLst>
          </p:cNvPr>
          <p:cNvSpPr/>
          <p:nvPr/>
        </p:nvSpPr>
        <p:spPr>
          <a:xfrm rot="5400000">
            <a:off x="10448529" y="2413397"/>
            <a:ext cx="800100" cy="1943893"/>
          </a:xfrm>
          <a:prstGeom prst="leftBrac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9AAF5-25C1-8B47-009C-2DA316BC1C29}"/>
              </a:ext>
            </a:extLst>
          </p:cNvPr>
          <p:cNvSpPr txBox="1"/>
          <p:nvPr/>
        </p:nvSpPr>
        <p:spPr>
          <a:xfrm>
            <a:off x="7803509" y="264929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5/8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F13E0-5FF0-4CD3-AC5B-986CE14AC4EA}"/>
              </a:ext>
            </a:extLst>
          </p:cNvPr>
          <p:cNvSpPr txBox="1"/>
          <p:nvPr/>
        </p:nvSpPr>
        <p:spPr>
          <a:xfrm>
            <a:off x="10588687" y="2677994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22EE4D-FA14-F501-5D7E-90D79A6DEED7}"/>
              </a:ext>
            </a:extLst>
          </p:cNvPr>
          <p:cNvCxnSpPr>
            <a:cxnSpLocks/>
          </p:cNvCxnSpPr>
          <p:nvPr/>
        </p:nvCxnSpPr>
        <p:spPr>
          <a:xfrm>
            <a:off x="6240462" y="5202237"/>
            <a:ext cx="3286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561F61-1944-496B-DC7A-EC8D7F87D4A1}"/>
              </a:ext>
            </a:extLst>
          </p:cNvPr>
          <p:cNvSpPr txBox="1"/>
          <p:nvPr/>
        </p:nvSpPr>
        <p:spPr>
          <a:xfrm>
            <a:off x="6536822" y="4523462"/>
            <a:ext cx="271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distance of ball</a:t>
            </a:r>
          </a:p>
          <a:p>
            <a:r>
              <a:rPr lang="en-US" dirty="0"/>
              <a:t>   = probability Anna wins</a:t>
            </a:r>
          </a:p>
        </p:txBody>
      </p:sp>
    </p:spTree>
    <p:extLst>
      <p:ext uri="{BB962C8B-B14F-4D97-AF65-F5344CB8AC3E}">
        <p14:creationId xmlns:p14="http://schemas.microsoft.com/office/powerpoint/2010/main" val="320603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53A5-A090-93EA-56EB-F1DE647E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 is first to 6 wins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E661E-7EDE-D81F-12F2-42BF68A4BC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=5/8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Anna has 5 wins, needs 1 win</a:t>
                </a:r>
              </a:p>
              <a:p>
                <a:r>
                  <a:rPr lang="en-US" dirty="0"/>
                  <a:t>Becca has 3 wins, needs 3 wins</a:t>
                </a:r>
              </a:p>
              <a:p>
                <a:endParaRPr lang="en-US" dirty="0"/>
              </a:p>
              <a:p>
                <a:r>
                  <a:rPr lang="en-US" dirty="0"/>
                  <a:t>P(Becca reaches 6) = (3/8) * (3/8) * (3/8) = 0.053 ≈ 1/19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E661E-7EDE-D81F-12F2-42BF68A4B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75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53F3-F824-3F44-D395-56DFB6DD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person holding his head&#10;&#10;AI-generated content may be incorrect.">
            <a:extLst>
              <a:ext uri="{FF2B5EF4-FFF2-40B4-BE49-F238E27FC236}">
                <a16:creationId xmlns:a16="http://schemas.microsoft.com/office/drawing/2014/main" id="{AB1EB940-7697-DB10-C4BD-B8BB3CB4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18" y="1027906"/>
            <a:ext cx="7929563" cy="5286375"/>
          </a:xfrm>
        </p:spPr>
      </p:pic>
    </p:spTree>
    <p:extLst>
      <p:ext uri="{BB962C8B-B14F-4D97-AF65-F5344CB8AC3E}">
        <p14:creationId xmlns:p14="http://schemas.microsoft.com/office/powerpoint/2010/main" val="332371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FAB8-C395-426C-652F-83D9206D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ISSUE IN PHILOSOPHY OF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5A8F-37C1-5890-76BF-45F741DA9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data, and we built a model around the data</a:t>
            </a:r>
          </a:p>
          <a:p>
            <a:r>
              <a:rPr lang="en-US" dirty="0"/>
              <a:t>We don’t know how the world works (where the ball is)</a:t>
            </a:r>
          </a:p>
          <a:p>
            <a:r>
              <a:rPr lang="en-US" dirty="0"/>
              <a:t>We collected data to try to understand the world (model it)</a:t>
            </a:r>
          </a:p>
          <a:p>
            <a:endParaRPr lang="en-US" dirty="0"/>
          </a:p>
          <a:p>
            <a:r>
              <a:rPr lang="en-US" dirty="0"/>
              <a:t>AND THEN WE MAKE BIG CONCLUSIONS ABOUT IT</a:t>
            </a:r>
          </a:p>
          <a:p>
            <a:endParaRPr lang="en-US" dirty="0"/>
          </a:p>
          <a:p>
            <a:r>
              <a:rPr lang="en-US" dirty="0"/>
              <a:t>We try to incorporate uncertainty after the fact</a:t>
            </a:r>
          </a:p>
          <a:p>
            <a:r>
              <a:rPr lang="en-US" dirty="0"/>
              <a:t>Plus or minus based on model</a:t>
            </a:r>
          </a:p>
        </p:txBody>
      </p:sp>
    </p:spTree>
    <p:extLst>
      <p:ext uri="{BB962C8B-B14F-4D97-AF65-F5344CB8AC3E}">
        <p14:creationId xmlns:p14="http://schemas.microsoft.com/office/powerpoint/2010/main" val="87376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2A39C-DC05-4637-1BC7-D8AF1418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BAYESIAN INSIGHT</a:t>
            </a:r>
            <a:br>
              <a:rPr lang="en-US" dirty="0"/>
            </a:br>
            <a:r>
              <a:rPr lang="en-US" dirty="0"/>
              <a:t>Incorporating uncertainty of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63EB9-6713-F8D5-720B-7F2D77B63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6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58EDCEC-A3F1-43B2-2A77-DF841C5C8B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chose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because it was most likely, and that’s true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58EDCEC-A3F1-43B2-2A77-DF841C5C8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D76D6-3487-9322-C00E-26B93DD37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Don’t think about probability of the data given a model</a:t>
            </a:r>
          </a:p>
          <a:p>
            <a:pPr marL="0" indent="0">
              <a:buNone/>
            </a:pPr>
            <a:r>
              <a:rPr lang="en-US" dirty="0"/>
              <a:t>Think about probability of a model given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29DC1-EC60-7C14-3CA7-E2853D5C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87" y="3259137"/>
            <a:ext cx="5268820" cy="3233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6BB15F-DA3C-E25B-19D7-46B66E8089D3}"/>
              </a:ext>
            </a:extLst>
          </p:cNvPr>
          <p:cNvSpPr/>
          <p:nvPr/>
        </p:nvSpPr>
        <p:spPr>
          <a:xfrm>
            <a:off x="6867525" y="2905125"/>
            <a:ext cx="2266950" cy="5238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436A-C8B6-170B-A1F2-E34F340A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would a Bayesian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2FE6F-3BD2-C743-6489-7E5A847E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concept. Incorporation of a nuisance variable</a:t>
            </a:r>
          </a:p>
          <a:p>
            <a:endParaRPr lang="en-US" dirty="0"/>
          </a:p>
          <a:p>
            <a:r>
              <a:rPr lang="en-US" dirty="0"/>
              <a:t>Treating statistics as a black box can be bad</a:t>
            </a:r>
          </a:p>
          <a:p>
            <a:r>
              <a:rPr lang="en-US" dirty="0"/>
              <a:t>Don’t just want to do a whole process, and see the distribution of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3C7C1-24AA-9521-63EB-123B501AB30E}"/>
              </a:ext>
            </a:extLst>
          </p:cNvPr>
          <p:cNvSpPr/>
          <p:nvPr/>
        </p:nvSpPr>
        <p:spPr>
          <a:xfrm>
            <a:off x="4367212" y="4524375"/>
            <a:ext cx="3457575" cy="178752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0D6538-8549-41C2-5811-D63F92837DB8}"/>
              </a:ext>
            </a:extLst>
          </p:cNvPr>
          <p:cNvCxnSpPr>
            <a:cxnSpLocks/>
          </p:cNvCxnSpPr>
          <p:nvPr/>
        </p:nvCxnSpPr>
        <p:spPr>
          <a:xfrm flipV="1">
            <a:off x="7991475" y="4629151"/>
            <a:ext cx="1357312" cy="5143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6DB4C9-190E-A68D-33F3-3086B0BEA76E}"/>
              </a:ext>
            </a:extLst>
          </p:cNvPr>
          <p:cNvCxnSpPr>
            <a:cxnSpLocks/>
          </p:cNvCxnSpPr>
          <p:nvPr/>
        </p:nvCxnSpPr>
        <p:spPr>
          <a:xfrm>
            <a:off x="7991475" y="5289549"/>
            <a:ext cx="135731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46A3EA-0C2C-25EF-2E11-C859B4D93863}"/>
              </a:ext>
            </a:extLst>
          </p:cNvPr>
          <p:cNvCxnSpPr>
            <a:cxnSpLocks/>
          </p:cNvCxnSpPr>
          <p:nvPr/>
        </p:nvCxnSpPr>
        <p:spPr>
          <a:xfrm>
            <a:off x="7991475" y="5418137"/>
            <a:ext cx="1357312" cy="44053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B0C40C-DCEC-BE95-388D-29BADE8AB1C1}"/>
              </a:ext>
            </a:extLst>
          </p:cNvPr>
          <p:cNvCxnSpPr>
            <a:cxnSpLocks/>
          </p:cNvCxnSpPr>
          <p:nvPr/>
        </p:nvCxnSpPr>
        <p:spPr>
          <a:xfrm>
            <a:off x="2457450" y="5397499"/>
            <a:ext cx="17525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A6B6-9C08-D25D-CD50-F6F2778E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 to observe that the value of p and Becca’s chances of winning (getting 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AAE89-6EEC-DD24-691C-ACE78B1A2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825" y="2085771"/>
            <a:ext cx="6373114" cy="2915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AF27D-5B32-5238-999D-E4C322D9B9A7}"/>
              </a:ext>
            </a:extLst>
          </p:cNvPr>
          <p:cNvSpPr txBox="1"/>
          <p:nvPr/>
        </p:nvSpPr>
        <p:spPr>
          <a:xfrm>
            <a:off x="609600" y="5200650"/>
            <a:ext cx="103668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Have to make calculation based on, across all values of p.</a:t>
            </a:r>
          </a:p>
          <a:p>
            <a:r>
              <a:rPr lang="en-US" sz="3200" dirty="0"/>
              <a:t>Rather than the likeliest p</a:t>
            </a:r>
          </a:p>
        </p:txBody>
      </p:sp>
    </p:spTree>
    <p:extLst>
      <p:ext uri="{BB962C8B-B14F-4D97-AF65-F5344CB8AC3E}">
        <p14:creationId xmlns:p14="http://schemas.microsoft.com/office/powerpoint/2010/main" val="371052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a fountain and a tower&#10;&#10;AI-generated content may be incorrect.">
            <a:extLst>
              <a:ext uri="{FF2B5EF4-FFF2-40B4-BE49-F238E27FC236}">
                <a16:creationId xmlns:a16="http://schemas.microsoft.com/office/drawing/2014/main" id="{029BE86E-AD47-7D2F-5457-5E7F23C7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42" y="0"/>
            <a:ext cx="10274158" cy="6858000"/>
          </a:xfrm>
          <a:prstGeom prst="rect">
            <a:avLst/>
          </a:prstGeom>
        </p:spPr>
      </p:pic>
      <p:pic>
        <p:nvPicPr>
          <p:cNvPr id="5" name="Picture 4" descr="A sign on a pole with palm trees with Welcome to Fabulous Las Vegas sign in the background&#10;&#10;AI-generated content may be incorrect.">
            <a:extLst>
              <a:ext uri="{FF2B5EF4-FFF2-40B4-BE49-F238E27FC236}">
                <a16:creationId xmlns:a16="http://schemas.microsoft.com/office/drawing/2014/main" id="{4AF3F17D-F393-C514-E59C-2C866AE1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31" r="90000">
                        <a14:foregroundMark x1="9531" y1="48000" x2="9531" y2="44000"/>
                        <a14:foregroundMark x1="21719" y1="18588" x2="21875" y2="11412"/>
                        <a14:foregroundMark x1="21875" y1="11412" x2="29063" y2="10706"/>
                        <a14:foregroundMark x1="29063" y1="10706" x2="31250" y2="1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26" y="-219076"/>
            <a:ext cx="6677026" cy="44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9BF-62DE-86CF-A998-3E50B47D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example, don’t want to make it </a:t>
            </a:r>
            <a:r>
              <a:rPr lang="en-US" dirty="0" err="1"/>
              <a:t>mathy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674D4-C389-E63A-BE25-7FC5BC42E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259" y="1854200"/>
            <a:ext cx="61204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0DCE7-9BE2-2318-088E-FD71BFC55B78}"/>
              </a:ext>
            </a:extLst>
          </p:cNvPr>
          <p:cNvSpPr txBox="1"/>
          <p:nvPr/>
        </p:nvSpPr>
        <p:spPr>
          <a:xfrm>
            <a:off x="7686675" y="3105150"/>
            <a:ext cx="344446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 observation:</a:t>
            </a:r>
          </a:p>
          <a:p>
            <a:r>
              <a:rPr lang="en-US" dirty="0"/>
              <a:t>Always considering probability of</a:t>
            </a:r>
          </a:p>
          <a:p>
            <a:r>
              <a:rPr lang="en-US" dirty="0"/>
              <a:t>Becca winning </a:t>
            </a:r>
            <a:r>
              <a:rPr lang="en-US" b="1" dirty="0"/>
              <a:t>BASED ON DATA</a:t>
            </a:r>
          </a:p>
          <a:p>
            <a:pPr algn="ctr"/>
            <a:r>
              <a:rPr lang="en-US" b="1" dirty="0"/>
              <a:t>P(B|D)</a:t>
            </a:r>
          </a:p>
        </p:txBody>
      </p:sp>
    </p:spTree>
    <p:extLst>
      <p:ext uri="{BB962C8B-B14F-4D97-AF65-F5344CB8AC3E}">
        <p14:creationId xmlns:p14="http://schemas.microsoft.com/office/powerpoint/2010/main" val="52024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FBE7B-AF13-7997-30B5-058FEC0C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it in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8920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54F37A-108E-B2E1-F927-D11B79A2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Conversations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98588-C0F9-F884-29C9-5A2FC6CD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DF228C-915F-8FCC-4511-68A17CEFB064}"/>
              </a:ext>
            </a:extLst>
          </p:cNvPr>
          <p:cNvSpPr txBox="1"/>
          <p:nvPr/>
        </p:nvSpPr>
        <p:spPr>
          <a:xfrm>
            <a:off x="6327318" y="6171684"/>
            <a:ext cx="586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and Inspirations from Jake VanderPlas (SciPy 2014)</a:t>
            </a:r>
          </a:p>
          <a:p>
            <a:pPr algn="r"/>
            <a:r>
              <a:rPr lang="en-US" dirty="0"/>
              <a:t>https://www.youtube.com/watch?v=KhAUfqhLakw</a:t>
            </a:r>
          </a:p>
        </p:txBody>
      </p:sp>
    </p:spTree>
    <p:extLst>
      <p:ext uri="{BB962C8B-B14F-4D97-AF65-F5344CB8AC3E}">
        <p14:creationId xmlns:p14="http://schemas.microsoft.com/office/powerpoint/2010/main" val="349211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512FA-B90B-01FB-B55D-7785DE67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C92B24-FE7F-5974-7696-FDC16212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Conversations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885D5-C812-4282-4391-CA99A784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3F7BC-0965-C31A-344B-DDD49BB9D5F4}"/>
              </a:ext>
            </a:extLst>
          </p:cNvPr>
          <p:cNvSpPr txBox="1"/>
          <p:nvPr/>
        </p:nvSpPr>
        <p:spPr>
          <a:xfrm>
            <a:off x="6327318" y="6171684"/>
            <a:ext cx="586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and Inspirations from Jake VanderPlas (SciPy 2014)</a:t>
            </a:r>
          </a:p>
          <a:p>
            <a:pPr algn="r"/>
            <a:r>
              <a:rPr lang="en-US" dirty="0"/>
              <a:t>https://www.youtube.com/watch?v=KhAUfqhLakw</a:t>
            </a:r>
          </a:p>
        </p:txBody>
      </p:sp>
    </p:spTree>
    <p:extLst>
      <p:ext uri="{BB962C8B-B14F-4D97-AF65-F5344CB8AC3E}">
        <p14:creationId xmlns:p14="http://schemas.microsoft.com/office/powerpoint/2010/main" val="291138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BBCEA-B1CE-AEB6-220F-8479E64E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Conversations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44BE3-9E37-E737-C8D3-A32287AA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3E526-984E-896E-E1D1-818CCAB4276E}"/>
              </a:ext>
            </a:extLst>
          </p:cNvPr>
          <p:cNvSpPr txBox="1"/>
          <p:nvPr/>
        </p:nvSpPr>
        <p:spPr>
          <a:xfrm>
            <a:off x="6327318" y="6171684"/>
            <a:ext cx="586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and Inspirations from Jake VanderPlas (SciPy 2014)</a:t>
            </a:r>
          </a:p>
          <a:p>
            <a:pPr algn="r"/>
            <a:r>
              <a:rPr lang="en-US" dirty="0"/>
              <a:t>https://www.youtube.com/watch?v=KhAUfqhLakw</a:t>
            </a:r>
          </a:p>
        </p:txBody>
      </p:sp>
    </p:spTree>
    <p:extLst>
      <p:ext uri="{BB962C8B-B14F-4D97-AF65-F5344CB8AC3E}">
        <p14:creationId xmlns:p14="http://schemas.microsoft.com/office/powerpoint/2010/main" val="1527627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6B69-4942-598D-121B-00E8250A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Conversations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9CE02-B244-0771-10BC-6278999B6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92" y="1675227"/>
            <a:ext cx="9986816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73C63-5199-8FE9-E3DE-4D30E41689CE}"/>
              </a:ext>
            </a:extLst>
          </p:cNvPr>
          <p:cNvSpPr txBox="1"/>
          <p:nvPr/>
        </p:nvSpPr>
        <p:spPr>
          <a:xfrm>
            <a:off x="6327318" y="6171684"/>
            <a:ext cx="586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and Inspirations from Jake VanderPlas (SciPy 2014)</a:t>
            </a:r>
          </a:p>
          <a:p>
            <a:pPr algn="r"/>
            <a:r>
              <a:rPr lang="en-US" dirty="0"/>
              <a:t>https://www.youtube.com/watch?v=KhAUfqhLakw</a:t>
            </a:r>
          </a:p>
        </p:txBody>
      </p:sp>
    </p:spTree>
    <p:extLst>
      <p:ext uri="{BB962C8B-B14F-4D97-AF65-F5344CB8AC3E}">
        <p14:creationId xmlns:p14="http://schemas.microsoft.com/office/powerpoint/2010/main" val="177661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DA717-198C-6B93-8CC6-83F56615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11" y="1027906"/>
            <a:ext cx="8611563" cy="52853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3683E6-3EE4-3B20-1B68-B92A3A9F19A7}"/>
              </a:ext>
            </a:extLst>
          </p:cNvPr>
          <p:cNvSpPr/>
          <p:nvPr/>
        </p:nvSpPr>
        <p:spPr>
          <a:xfrm>
            <a:off x="7905750" y="819150"/>
            <a:ext cx="3124200" cy="4476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0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7022F-B61F-0A64-1451-8DAB5F81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2425"/>
            <a:ext cx="10515600" cy="5543549"/>
          </a:xfrm>
        </p:spPr>
        <p:txBody>
          <a:bodyPr>
            <a:normAutofit/>
          </a:bodyPr>
          <a:lstStyle/>
          <a:p>
            <a:r>
              <a:rPr lang="en-US" b="1" dirty="0"/>
              <a:t>Philosophy on Bayes</a:t>
            </a:r>
            <a:br>
              <a:rPr lang="en-US" dirty="0"/>
            </a:br>
            <a:r>
              <a:rPr lang="en-US" dirty="0"/>
              <a:t>Do we want to choose the 1 best model to fit the data?</a:t>
            </a:r>
            <a:br>
              <a:rPr lang="en-US" dirty="0"/>
            </a:br>
            <a:r>
              <a:rPr lang="en-US" dirty="0"/>
              <a:t>Or do we want to work with a distribution of models?</a:t>
            </a:r>
          </a:p>
        </p:txBody>
      </p:sp>
    </p:spTree>
    <p:extLst>
      <p:ext uri="{BB962C8B-B14F-4D97-AF65-F5344CB8AC3E}">
        <p14:creationId xmlns:p14="http://schemas.microsoft.com/office/powerpoint/2010/main" val="373601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3517D5-EFDB-71EE-051C-734F8D13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Truths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0D41E-8C0B-9F12-79A0-3F2A5A93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statistics is a lot more involved than frequentist (traditional) statistics</a:t>
            </a:r>
          </a:p>
          <a:p>
            <a:r>
              <a:rPr lang="en-US" dirty="0"/>
              <a:t>Also involves more “human touch”, hence includes subjectivity</a:t>
            </a:r>
          </a:p>
          <a:p>
            <a:r>
              <a:rPr lang="en-US" dirty="0"/>
              <a:t>(But technically all frequentist thoughts made a subjective choice to how we analyze statistics normally)</a:t>
            </a:r>
          </a:p>
          <a:p>
            <a:endParaRPr lang="en-US" dirty="0"/>
          </a:p>
          <a:p>
            <a:r>
              <a:rPr lang="en-US" dirty="0"/>
              <a:t>For simple problems, frequentists provide fair solutions and Bayes is too much effort for little return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5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C29856-BD0F-9A43-258C-D90B9D9B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1499"/>
            <a:ext cx="10515600" cy="5876925"/>
          </a:xfrm>
        </p:spPr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> Open your eyes to reflect on your understanding of probability and uncertainty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interested, consider looking up more Bayesian information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E56266-6CF1-5DDA-C7B3-7F103F0A2855}"/>
              </a:ext>
            </a:extLst>
          </p:cNvPr>
          <p:cNvSpPr txBox="1">
            <a:spLocks/>
          </p:cNvSpPr>
          <p:nvPr/>
        </p:nvSpPr>
        <p:spPr>
          <a:xfrm>
            <a:off x="185736" y="317500"/>
            <a:ext cx="11820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Adele</a:t>
            </a:r>
            <a:r>
              <a:rPr lang="en-US" dirty="0"/>
              <a:t> is performing, one night only, at Bayes Casino</a:t>
            </a:r>
          </a:p>
        </p:txBody>
      </p:sp>
      <p:pic>
        <p:nvPicPr>
          <p:cNvPr id="6" name="Picture 5" descr="A person singing on a stage&#10;&#10;AI-generated content may be incorrect.">
            <a:extLst>
              <a:ext uri="{FF2B5EF4-FFF2-40B4-BE49-F238E27FC236}">
                <a16:creationId xmlns:a16="http://schemas.microsoft.com/office/drawing/2014/main" id="{74AF6E0B-4B4E-A37D-0B85-6CA2366F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" y="1163240"/>
            <a:ext cx="6120921" cy="4048125"/>
          </a:xfrm>
          <a:prstGeom prst="rect">
            <a:avLst/>
          </a:prstGeom>
        </p:spPr>
      </p:pic>
      <p:pic>
        <p:nvPicPr>
          <p:cNvPr id="3" name="Picture 2" descr="A group of people at a roulette table&#10;&#10;AI-generated content may be incorrect.">
            <a:extLst>
              <a:ext uri="{FF2B5EF4-FFF2-40B4-BE49-F238E27FC236}">
                <a16:creationId xmlns:a16="http://schemas.microsoft.com/office/drawing/2014/main" id="{B527FCDC-1842-56B8-F404-080BD0F8B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8" y="2705100"/>
            <a:ext cx="637031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3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eyes closed&#10;&#10;AI-generated content may be incorrect.">
            <a:extLst>
              <a:ext uri="{FF2B5EF4-FFF2-40B4-BE49-F238E27FC236}">
                <a16:creationId xmlns:a16="http://schemas.microsoft.com/office/drawing/2014/main" id="{CA588CDD-530F-1834-E81C-11F81AFC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0525"/>
            <a:ext cx="5791200" cy="579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E741A-882D-3D66-61F5-2E2CD6DE2495}"/>
              </a:ext>
            </a:extLst>
          </p:cNvPr>
          <p:cNvSpPr txBox="1"/>
          <p:nvPr/>
        </p:nvSpPr>
        <p:spPr>
          <a:xfrm>
            <a:off x="1228724" y="6334780"/>
            <a:ext cx="9734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“Sometimes it lasts in love, but sometimes it hurts instead.”</a:t>
            </a:r>
          </a:p>
        </p:txBody>
      </p:sp>
    </p:spTree>
    <p:extLst>
      <p:ext uri="{BB962C8B-B14F-4D97-AF65-F5344CB8AC3E}">
        <p14:creationId xmlns:p14="http://schemas.microsoft.com/office/powerpoint/2010/main" val="366472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31CCB-A792-1BAA-A98F-A2FC6EEA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NIKE PHOTOSHOOT</a:t>
            </a:r>
            <a:br>
              <a:rPr lang="en-US" dirty="0"/>
            </a:br>
            <a:r>
              <a:rPr lang="en-US" sz="3200" dirty="0"/>
              <a:t>CBVA MENS B BEACH VOLLEYBALL 2025/04/05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94232-07D1-F353-1F06-B58A43A4D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@edellefs</a:t>
            </a:r>
          </a:p>
          <a:p>
            <a:r>
              <a:rPr lang="en-US" dirty="0"/>
              <a:t>Design @timtimmytimmeh</a:t>
            </a:r>
          </a:p>
        </p:txBody>
      </p:sp>
    </p:spTree>
    <p:extLst>
      <p:ext uri="{BB962C8B-B14F-4D97-AF65-F5344CB8AC3E}">
        <p14:creationId xmlns:p14="http://schemas.microsoft.com/office/powerpoint/2010/main" val="350158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men playing volleyball&#10;&#10;AI-generated content may be incorrect.">
            <a:extLst>
              <a:ext uri="{FF2B5EF4-FFF2-40B4-BE49-F238E27FC236}">
                <a16:creationId xmlns:a16="http://schemas.microsoft.com/office/drawing/2014/main" id="{BE778A10-3C25-2F96-62B3-BD143348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" y="0"/>
            <a:ext cx="5486400" cy="6858000"/>
          </a:xfrm>
          <a:prstGeom prst="rect">
            <a:avLst/>
          </a:prstGeom>
        </p:spPr>
      </p:pic>
      <p:pic>
        <p:nvPicPr>
          <p:cNvPr id="2" name="Picture 1" descr="A group of people playing volleyball&#10;&#10;AI-generated content may be incorrect.">
            <a:extLst>
              <a:ext uri="{FF2B5EF4-FFF2-40B4-BE49-F238E27FC236}">
                <a16:creationId xmlns:a16="http://schemas.microsoft.com/office/drawing/2014/main" id="{83C34AB4-B072-3F02-ED82-EA3A5476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8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laying volleyball on a beach&#10;&#10;AI-generated content may be incorrect.">
            <a:extLst>
              <a:ext uri="{FF2B5EF4-FFF2-40B4-BE49-F238E27FC236}">
                <a16:creationId xmlns:a16="http://schemas.microsoft.com/office/drawing/2014/main" id="{82A662D0-91EA-E7C9-A7C8-A8FC8E74E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3" y="0"/>
            <a:ext cx="5486400" cy="6858000"/>
          </a:xfrm>
          <a:prstGeom prst="rect">
            <a:avLst/>
          </a:prstGeom>
        </p:spPr>
      </p:pic>
      <p:pic>
        <p:nvPicPr>
          <p:cNvPr id="2" name="Picture 1" descr="A group of people playing volleyball&#10;&#10;AI-generated content may be incorrect.">
            <a:extLst>
              <a:ext uri="{FF2B5EF4-FFF2-40B4-BE49-F238E27FC236}">
                <a16:creationId xmlns:a16="http://schemas.microsoft.com/office/drawing/2014/main" id="{58B4067C-7C89-1085-3E98-BA11DD84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88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3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 on a beach&#10;&#10;AI-generated content may be incorrect.">
            <a:extLst>
              <a:ext uri="{FF2B5EF4-FFF2-40B4-BE49-F238E27FC236}">
                <a16:creationId xmlns:a16="http://schemas.microsoft.com/office/drawing/2014/main" id="{36FCFC27-7DEA-A377-FC14-776EF1F9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B9BA-E6F1-1453-DB3B-829A5FF8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Coin Flip Game</a:t>
            </a:r>
          </a:p>
        </p:txBody>
      </p:sp>
      <p:pic>
        <p:nvPicPr>
          <p:cNvPr id="5" name="Content Placeholder 4" descr="A hand throwing coins into the air&#10;&#10;AI-generated content may be incorrect.">
            <a:extLst>
              <a:ext uri="{FF2B5EF4-FFF2-40B4-BE49-F238E27FC236}">
                <a16:creationId xmlns:a16="http://schemas.microsoft.com/office/drawing/2014/main" id="{672E19AB-4948-1684-BB29-E7C4656BE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t="6796"/>
          <a:stretch/>
        </p:blipFill>
        <p:spPr>
          <a:xfrm>
            <a:off x="7296150" y="0"/>
            <a:ext cx="4895850" cy="68580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76219B-EAB7-8F60-DBC4-9718C071A5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7438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teller says the win multiplier is x3.</a:t>
            </a:r>
          </a:p>
          <a:p>
            <a:pPr lvl="1"/>
            <a:r>
              <a:rPr lang="en-US" dirty="0"/>
              <a:t>Get the correct call? Get 3 times the money back</a:t>
            </a:r>
          </a:p>
          <a:p>
            <a:pPr lvl="1"/>
            <a:r>
              <a:rPr lang="en-US" dirty="0"/>
              <a:t>Make the wrong call? Lose your bet</a:t>
            </a:r>
          </a:p>
          <a:p>
            <a:pPr lvl="1"/>
            <a:endParaRPr lang="en-US" dirty="0"/>
          </a:p>
          <a:p>
            <a:r>
              <a:rPr lang="en-US" dirty="0"/>
              <a:t>Do you play the game?</a:t>
            </a:r>
          </a:p>
        </p:txBody>
      </p:sp>
    </p:spTree>
    <p:extLst>
      <p:ext uri="{BB962C8B-B14F-4D97-AF65-F5344CB8AC3E}">
        <p14:creationId xmlns:p14="http://schemas.microsoft.com/office/powerpoint/2010/main" val="17011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DA81-AF5C-02D4-284C-3B4CC9ED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 simulation</a:t>
            </a:r>
          </a:p>
        </p:txBody>
      </p:sp>
    </p:spTree>
    <p:extLst>
      <p:ext uri="{BB962C8B-B14F-4D97-AF65-F5344CB8AC3E}">
        <p14:creationId xmlns:p14="http://schemas.microsoft.com/office/powerpoint/2010/main" val="216589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22262-A328-376D-C747-19CC47C7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96AB-A0D7-FF6D-02D7-1C3568AD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Dice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A9226-8AC9-F9DE-51B2-27A44F3C6F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7438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a D20, get a 20.</a:t>
            </a:r>
          </a:p>
          <a:p>
            <a:r>
              <a:rPr lang="en-US" dirty="0"/>
              <a:t>The teller says the win multiplier is x15.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 you play the game?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hand throwing dice&#10;&#10;AI-generated content may be incorrect.">
            <a:extLst>
              <a:ext uri="{FF2B5EF4-FFF2-40B4-BE49-F238E27FC236}">
                <a16:creationId xmlns:a16="http://schemas.microsoft.com/office/drawing/2014/main" id="{45E59941-8722-BCC7-FCFA-207D2A30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5" b="89706" l="9804" r="99183">
                        <a14:foregroundMark x1="20588" y1="17647" x2="40523" y2="27124"/>
                        <a14:foregroundMark x1="33170" y1="22876" x2="36275" y2="20752"/>
                        <a14:foregroundMark x1="32190" y1="32026" x2="35784" y2="33824"/>
                        <a14:foregroundMark x1="32843" y1="23529" x2="35458" y2="20425"/>
                        <a14:foregroundMark x1="30719" y1="29575" x2="32680" y2="31699"/>
                        <a14:foregroundMark x1="29739" y1="28922" x2="31863" y2="31209"/>
                        <a14:foregroundMark x1="29412" y1="28922" x2="31209" y2="31209"/>
                        <a14:foregroundMark x1="84477" y1="53105" x2="93464" y2="17157"/>
                        <a14:foregroundMark x1="93464" y1="17157" x2="92974" y2="9641"/>
                        <a14:foregroundMark x1="96405" y1="48693" x2="97549" y2="6699"/>
                        <a14:foregroundMark x1="96242" y1="8333" x2="99183" y2="4085"/>
                        <a14:foregroundMark x1="37908" y1="21242" x2="31046" y2="21569"/>
                        <a14:foregroundMark x1="29248" y1="29085" x2="30882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7" y="2609850"/>
            <a:ext cx="4599813" cy="4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D28A-B51B-34D6-3437-333CD744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D97-5125-AD3E-6BDD-035ED4F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Dice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425527-B5D5-4AEE-C3C3-FEEF80B112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7438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With a D20, get a 20.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teller says the win multiplier is x15.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Do you play the game?</a:t>
            </a:r>
          </a:p>
          <a:p>
            <a:endParaRPr lang="en-US" dirty="0"/>
          </a:p>
          <a:p>
            <a:r>
              <a:rPr lang="en-US" dirty="0"/>
              <a:t>With a D8, get an 8.</a:t>
            </a:r>
          </a:p>
          <a:p>
            <a:r>
              <a:rPr lang="en-US" dirty="0"/>
              <a:t>The teller says the win multiplier is x15.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 you play the game?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hand throwing dice&#10;&#10;AI-generated content may be incorrect.">
            <a:extLst>
              <a:ext uri="{FF2B5EF4-FFF2-40B4-BE49-F238E27FC236}">
                <a16:creationId xmlns:a16="http://schemas.microsoft.com/office/drawing/2014/main" id="{65746622-9788-885E-EC07-44DECBA4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5" b="89706" l="9804" r="99183">
                        <a14:foregroundMark x1="20588" y1="17647" x2="40523" y2="27124"/>
                        <a14:foregroundMark x1="33170" y1="22876" x2="36275" y2="20752"/>
                        <a14:foregroundMark x1="32190" y1="32026" x2="35784" y2="33824"/>
                        <a14:foregroundMark x1="32843" y1="23529" x2="35458" y2="20425"/>
                        <a14:foregroundMark x1="30719" y1="29575" x2="32680" y2="31699"/>
                        <a14:foregroundMark x1="29739" y1="28922" x2="31863" y2="31209"/>
                        <a14:foregroundMark x1="29412" y1="28922" x2="31209" y2="31209"/>
                        <a14:foregroundMark x1="84477" y1="53105" x2="93464" y2="17157"/>
                        <a14:foregroundMark x1="93464" y1="17157" x2="92974" y2="9641"/>
                        <a14:foregroundMark x1="96405" y1="48693" x2="97549" y2="6699"/>
                        <a14:foregroundMark x1="96242" y1="8333" x2="99183" y2="4085"/>
                        <a14:foregroundMark x1="37908" y1="21242" x2="31046" y2="21569"/>
                        <a14:foregroundMark x1="29248" y1="29085" x2="30882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87" y="2609850"/>
            <a:ext cx="4599813" cy="4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8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142702-2530-12AD-B5D6-1CD42E34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Everyone’s grouped up around a weird game?</a:t>
            </a:r>
          </a:p>
        </p:txBody>
      </p:sp>
      <p:pic>
        <p:nvPicPr>
          <p:cNvPr id="7" name="Content Placeholder 6" descr="A pool table with a green cloth&#10;&#10;AI-generated content may be incorrect.">
            <a:extLst>
              <a:ext uri="{FF2B5EF4-FFF2-40B4-BE49-F238E27FC236}">
                <a16:creationId xmlns:a16="http://schemas.microsoft.com/office/drawing/2014/main" id="{1E242C57-0E19-2AA0-D1D4-3D68AC17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0688"/>
            <a:ext cx="9982199" cy="5614988"/>
          </a:xfrm>
        </p:spPr>
      </p:pic>
      <p:pic>
        <p:nvPicPr>
          <p:cNvPr id="9" name="Picture 8" descr="A black pool ball with white number&#10;&#10;AI-generated content may be incorrect.">
            <a:extLst>
              <a:ext uri="{FF2B5EF4-FFF2-40B4-BE49-F238E27FC236}">
                <a16:creationId xmlns:a16="http://schemas.microsoft.com/office/drawing/2014/main" id="{5A2480F0-5A6F-954F-E8B6-9F53B9B0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1000" y1="78750" x2="31250" y2="85417"/>
                        <a14:backgroundMark x1="29833" y1="84417" x2="34417" y2="87250"/>
                        <a14:backgroundMark x1="29750" y1="83583" x2="36667" y2="8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2306638"/>
            <a:ext cx="560387" cy="5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9230-69CB-C033-09F0-1465920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Teller Explains The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3B0D8-B707-6F84-6BFC-04470959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816100"/>
            <a:ext cx="5257800" cy="4351338"/>
          </a:xfrm>
        </p:spPr>
        <p:txBody>
          <a:bodyPr/>
          <a:lstStyle/>
          <a:p>
            <a:r>
              <a:rPr lang="en-US" dirty="0"/>
              <a:t>1 ball is rolled on the pool table</a:t>
            </a:r>
          </a:p>
          <a:p>
            <a:r>
              <a:rPr lang="en-US" dirty="0"/>
              <a:t>A second ball is rolled</a:t>
            </a:r>
          </a:p>
          <a:p>
            <a:endParaRPr lang="en-US" dirty="0"/>
          </a:p>
          <a:p>
            <a:r>
              <a:rPr lang="en-US" dirty="0"/>
              <a:t>Winner is based on if ball is left or right of the 1</a:t>
            </a:r>
            <a:r>
              <a:rPr lang="en-US" baseline="30000" dirty="0"/>
              <a:t>st</a:t>
            </a:r>
            <a:r>
              <a:rPr lang="en-US" dirty="0"/>
              <a:t> ball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AC4C9-3221-813E-5E07-07D35B9F5BF9}"/>
              </a:ext>
            </a:extLst>
          </p:cNvPr>
          <p:cNvSpPr/>
          <p:nvPr/>
        </p:nvSpPr>
        <p:spPr>
          <a:xfrm>
            <a:off x="6229350" y="3109119"/>
            <a:ext cx="5591175" cy="30289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pool ball with white number&#10;&#10;AI-generated content may be incorrect.">
            <a:extLst>
              <a:ext uri="{FF2B5EF4-FFF2-40B4-BE49-F238E27FC236}">
                <a16:creationId xmlns:a16="http://schemas.microsoft.com/office/drawing/2014/main" id="{8B94E442-0317-8B60-B493-712E6564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000" y1="78750" x2="31250" y2="85417"/>
                        <a14:backgroundMark x1="29833" y1="84417" x2="34417" y2="87250"/>
                        <a14:backgroundMark x1="29750" y1="83583" x2="36667" y2="8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4331"/>
            <a:ext cx="722312" cy="7223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3F848B-D6CA-0403-F6BD-677F0530BEE2}"/>
              </a:ext>
            </a:extLst>
          </p:cNvPr>
          <p:cNvCxnSpPr/>
          <p:nvPr/>
        </p:nvCxnSpPr>
        <p:spPr>
          <a:xfrm>
            <a:off x="10257632" y="3109119"/>
            <a:ext cx="0" cy="3028950"/>
          </a:xfrm>
          <a:prstGeom prst="line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14B57B6F-A84F-053D-F479-792D902452E1}"/>
              </a:ext>
            </a:extLst>
          </p:cNvPr>
          <p:cNvSpPr/>
          <p:nvPr/>
        </p:nvSpPr>
        <p:spPr>
          <a:xfrm rot="5400000">
            <a:off x="7848997" y="700484"/>
            <a:ext cx="800100" cy="4017169"/>
          </a:xfrm>
          <a:prstGeom prst="leftBrac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CF748-A4F9-239F-7C9F-9F80A770DF9F}"/>
              </a:ext>
            </a:extLst>
          </p:cNvPr>
          <p:cNvSpPr txBox="1"/>
          <p:nvPr/>
        </p:nvSpPr>
        <p:spPr>
          <a:xfrm>
            <a:off x="7362924" y="1840865"/>
            <a:ext cx="161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1 Wins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979673-73AF-8182-288A-761A5843CC21}"/>
              </a:ext>
            </a:extLst>
          </p:cNvPr>
          <p:cNvSpPr/>
          <p:nvPr/>
        </p:nvSpPr>
        <p:spPr>
          <a:xfrm rot="5400000">
            <a:off x="10639028" y="1927622"/>
            <a:ext cx="800100" cy="1562894"/>
          </a:xfrm>
          <a:prstGeom prst="leftBrac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D708E-60AB-3DA2-5FE5-FFF2A01F0DEB}"/>
              </a:ext>
            </a:extLst>
          </p:cNvPr>
          <p:cNvSpPr txBox="1"/>
          <p:nvPr/>
        </p:nvSpPr>
        <p:spPr>
          <a:xfrm>
            <a:off x="10229476" y="1840865"/>
            <a:ext cx="161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2 Wins</a:t>
            </a:r>
          </a:p>
        </p:txBody>
      </p:sp>
      <p:pic>
        <p:nvPicPr>
          <p:cNvPr id="16" name="Picture 15" descr="A blue pool ball with a number on it&#10;&#10;AI-generated content may be incorrect.">
            <a:extLst>
              <a:ext uri="{FF2B5EF4-FFF2-40B4-BE49-F238E27FC236}">
                <a16:creationId xmlns:a16="http://schemas.microsoft.com/office/drawing/2014/main" id="{CDE0950C-8AEB-38E5-947D-3AAE15C7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0" b="97333" l="3250" r="94750">
                        <a14:foregroundMark x1="20000" y1="78500" x2="8250" y2="66167"/>
                        <a14:foregroundMark x1="8250" y1="66167" x2="7583" y2="42500"/>
                        <a14:foregroundMark x1="7583" y1="42500" x2="11750" y2="30083"/>
                        <a14:foregroundMark x1="11750" y1="30083" x2="19500" y2="19167"/>
                        <a14:foregroundMark x1="19500" y1="19167" x2="30250" y2="12833"/>
                        <a14:foregroundMark x1="30250" y1="12833" x2="44250" y2="10000"/>
                        <a14:foregroundMark x1="44250" y1="10000" x2="64333" y2="15750"/>
                        <a14:foregroundMark x1="64333" y1="15750" x2="80083" y2="26000"/>
                        <a14:foregroundMark x1="80083" y1="26000" x2="91250" y2="51750"/>
                        <a14:foregroundMark x1="91250" y1="51750" x2="88167" y2="64250"/>
                        <a14:foregroundMark x1="88167" y1="64250" x2="78000" y2="78917"/>
                        <a14:foregroundMark x1="78000" y1="78917" x2="62750" y2="88167"/>
                        <a14:foregroundMark x1="62750" y1="88167" x2="49500" y2="91083"/>
                        <a14:foregroundMark x1="49500" y1="91083" x2="38333" y2="88500"/>
                        <a14:foregroundMark x1="38333" y1="88500" x2="35417" y2="86917"/>
                        <a14:foregroundMark x1="32250" y1="90667" x2="53250" y2="96333"/>
                        <a14:foregroundMark x1="53250" y1="96333" x2="68000" y2="93750"/>
                        <a14:foregroundMark x1="68000" y1="93750" x2="69833" y2="92750"/>
                        <a14:foregroundMark x1="92333" y1="68583" x2="95417" y2="60250"/>
                        <a14:foregroundMark x1="95417" y1="60250" x2="94833" y2="42000"/>
                        <a14:foregroundMark x1="94833" y1="42000" x2="84333" y2="23500"/>
                        <a14:foregroundMark x1="84000" y1="21917" x2="67417" y2="11000"/>
                        <a14:foregroundMark x1="67417" y1="11000" x2="54167" y2="7750"/>
                        <a14:foregroundMark x1="61500" y1="6917" x2="38250" y2="6667"/>
                        <a14:foregroundMark x1="38250" y1="6667" x2="33167" y2="9750"/>
                        <a14:foregroundMark x1="41417" y1="6083" x2="53333" y2="3583"/>
                        <a14:foregroundMark x1="53333" y1="3583" x2="55250" y2="4167"/>
                        <a14:foregroundMark x1="8333" y1="31417" x2="3250" y2="46417"/>
                        <a14:foregroundMark x1="3250" y1="46417" x2="5250" y2="59583"/>
                        <a14:foregroundMark x1="25667" y1="44417" x2="24750" y2="51917"/>
                        <a14:foregroundMark x1="71250" y1="40167" x2="71000" y2="49583"/>
                        <a14:foregroundMark x1="43583" y1="96417" x2="53250" y2="97333"/>
                        <a14:foregroundMark x1="53250" y1="97333" x2="55583" y2="9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55" y="3429000"/>
            <a:ext cx="573881" cy="5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-0.00694 L -0.01159 -0.00694 L 0.20872 -0.00555 L 0.38138 -0.00694 L 0.3806 -0.00694 C 0.37252 -0.00833 0.36445 -0.01042 0.35638 -0.01111 C 0.32955 -0.01435 0.28802 -0.01157 0.26653 -0.01111 C 0.21341 -0.00671 0.23711 -0.0081 0.13216 -0.01111 C 0.09297 -0.01227 0.11745 -0.01412 0.09153 -0.01528 L 0.02669 -0.01805 L -0.003 -0.01667 C -0.00469 -0.01667 -0.00612 -0.01574 -0.00768 -0.01528 C -0.00951 -0.01481 -0.01133 -0.01435 -0.01315 -0.01389 L 0.16575 -0.0125 C 0.21289 -0.01204 0.19857 -0.01157 0.23294 -0.00972 L 0.26263 -0.00833 L 0.34232 -0.00972 C 0.36627 -0.01042 0.35377 -0.01088 0.37122 -0.0125 C 0.38789 -0.01435 0.40234 -0.01458 0.41966 -0.01528 C 0.40586 -0.01342 0.39205 -0.01134 0.37825 -0.01111 L 0.30872 -0.01111 " pathEditMode="relative" ptsTypes="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023 L 0.00377 -0.00023 C 0.0655 -0.00324 0.00755 -0.00093 0.11784 -0.00023 L 0.41485 0.00115 C 0.38946 0.00254 0.38607 0.0037 0.35925 0.00115 C 0.32071 -0.00232 0.33959 -0.00232 0.30691 -0.00718 C 0.29336 -0.00926 0.26172 -0.01181 0.24987 -0.01273 C 0.23998 -0.0132 0.23008 -0.01343 0.22019 -0.01412 C 0.21003 -0.01482 0.19987 -0.01598 0.18972 -0.0169 L 0.16941 -0.01829 L 0.13269 -0.02084 L 0.07487 -0.01968 C 0.07018 -0.01945 0.0655 -0.01875 0.06081 -0.01829 L 0.02722 -0.01412 C 0.02487 -0.01366 0.02253 -0.0132 0.02018 -0.01273 C 0.0181 -0.01227 0.01602 -0.01158 0.01393 -0.01135 C 0.00977 -0.01065 0.0056 -0.01042 0.00143 -0.00996 C -0.02956 -0.0007 -0.01732 -0.00579 0.03893 -0.0044 L 0.0655 -0.00162 C 0.06758 -0.00116 0.06967 -0.00023 0.07175 -0.00023 C 0.10573 0.00139 0.11576 0.00115 0.14128 0.00115 " pathEditMode="relative" ptsTypes="AAAAAAAAAAAAAAAAAAA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823</Words>
  <Application>Microsoft Office PowerPoint</Application>
  <PresentationFormat>Widescreen</PresentationFormat>
  <Paragraphs>109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Office Theme</vt:lpstr>
      <vt:lpstr>You’re PROBABLY Wrong (An Introduction to Bayesian Thinking)</vt:lpstr>
      <vt:lpstr>PowerPoint Presentation</vt:lpstr>
      <vt:lpstr>PowerPoint Presentation</vt:lpstr>
      <vt:lpstr>The Coin Flip Game</vt:lpstr>
      <vt:lpstr>Let’s look at a simulation</vt:lpstr>
      <vt:lpstr>The Dice Game</vt:lpstr>
      <vt:lpstr>The Dice Game</vt:lpstr>
      <vt:lpstr>Everyone’s grouped up around a weird game?</vt:lpstr>
      <vt:lpstr>Teller Explains The Rules</vt:lpstr>
      <vt:lpstr>Teller explains that you can still participate in the game</vt:lpstr>
      <vt:lpstr>How do you start to solve the problem?</vt:lpstr>
      <vt:lpstr>You might start with</vt:lpstr>
      <vt:lpstr>Bet is first to 6 wins</vt:lpstr>
      <vt:lpstr>PowerPoint Presentation</vt:lpstr>
      <vt:lpstr>BIGGER ISSUE IN PHILOSOPHY OF SCIENCE</vt:lpstr>
      <vt:lpstr>KEY BAYESIAN INSIGHT Incorporating uncertainty of the model</vt:lpstr>
      <vt:lpstr>We chose p ̂ because it was most likely, and that’s true</vt:lpstr>
      <vt:lpstr>So how would a Bayesian solve the problem?</vt:lpstr>
      <vt:lpstr>Key is to observe that the value of p and Becca’s chances of winning (getting 6)</vt:lpstr>
      <vt:lpstr>Classic example, don’t want to make it mathy</vt:lpstr>
      <vt:lpstr>Let’s see it in the simulations</vt:lpstr>
      <vt:lpstr>Typical Conversations</vt:lpstr>
      <vt:lpstr>Typical Conversations</vt:lpstr>
      <vt:lpstr>Typical Conversations</vt:lpstr>
      <vt:lpstr>Typical Conversations</vt:lpstr>
      <vt:lpstr>PowerPoint Presentation</vt:lpstr>
      <vt:lpstr>Philosophy on Bayes Do we want to choose the 1 best model to fit the data? Or do we want to work with a distribution of models?</vt:lpstr>
      <vt:lpstr>Rough Truths</vt:lpstr>
      <vt:lpstr>Goal: Open your eyes to reflect on your understanding of probability and uncertainty  If interested, consider looking up more Bayesian information </vt:lpstr>
      <vt:lpstr>PowerPoint Presentation</vt:lpstr>
      <vt:lpstr>NIKE PHOTOSHOOT CBVA MENS B BEACH VOLLEYBALL 2025/04/05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Timmy Chee Cheng Lui</dc:creator>
  <cp:lastModifiedBy>Timmy Chee Cheng Lui</cp:lastModifiedBy>
  <cp:revision>2</cp:revision>
  <dcterms:created xsi:type="dcterms:W3CDTF">2025-04-10T17:02:54Z</dcterms:created>
  <dcterms:modified xsi:type="dcterms:W3CDTF">2025-06-02T21:47:18Z</dcterms:modified>
</cp:coreProperties>
</file>